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5"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533" autoAdjust="0"/>
  </p:normalViewPr>
  <p:slideViewPr>
    <p:cSldViewPr snapToGrid="0" snapToObjects="1">
      <p:cViewPr varScale="1">
        <p:scale>
          <a:sx n="106" d="100"/>
          <a:sy n="106" d="100"/>
        </p:scale>
        <p:origin x="-448" y="-10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AAA55C-EB90-924E-B296-696BFF250243}" type="datetimeFigureOut">
              <a:rPr lang="en-US" smtClean="0"/>
              <a:t>7/7/18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208259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AA55C-EB90-924E-B296-696BFF250243}" type="datetimeFigureOut">
              <a:rPr lang="en-US" smtClean="0"/>
              <a:t>7/7/18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BF5DD-C1CC-3845-82D5-E8D71A5EBD97}" type="slidenum">
              <a:rPr lang="en-US" smtClean="0"/>
              <a:t>‹#›</a:t>
            </a:fld>
            <a:endParaRPr lang="en-US"/>
          </a:p>
        </p:txBody>
      </p:sp>
    </p:spTree>
    <p:extLst>
      <p:ext uri="{BB962C8B-B14F-4D97-AF65-F5344CB8AC3E}">
        <p14:creationId xmlns:p14="http://schemas.microsoft.com/office/powerpoint/2010/main" val="169324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AA55C-EB90-924E-B296-696BFF250243}" type="datetimeFigureOut">
              <a:rPr lang="en-US" smtClean="0"/>
              <a:t>7/7/18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BF5DD-C1CC-3845-82D5-E8D71A5EBD97}" type="slidenum">
              <a:rPr lang="en-US" smtClean="0"/>
              <a:t>‹#›</a:t>
            </a:fld>
            <a:endParaRPr lang="en-US"/>
          </a:p>
        </p:txBody>
      </p:sp>
    </p:spTree>
    <p:extLst>
      <p:ext uri="{BB962C8B-B14F-4D97-AF65-F5344CB8AC3E}">
        <p14:creationId xmlns:p14="http://schemas.microsoft.com/office/powerpoint/2010/main" val="33649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AA55C-EB90-924E-B296-696BFF250243}" type="datetimeFigureOut">
              <a:rPr lang="en-US" smtClean="0"/>
              <a:t>7/7/18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BF5DD-C1CC-3845-82D5-E8D71A5EBD97}" type="slidenum">
              <a:rPr lang="en-US" smtClean="0"/>
              <a:t>‹#›</a:t>
            </a:fld>
            <a:endParaRPr lang="en-US"/>
          </a:p>
        </p:txBody>
      </p:sp>
    </p:spTree>
    <p:extLst>
      <p:ext uri="{BB962C8B-B14F-4D97-AF65-F5344CB8AC3E}">
        <p14:creationId xmlns:p14="http://schemas.microsoft.com/office/powerpoint/2010/main" val="12798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AA55C-EB90-924E-B296-696BFF250243}" type="datetimeFigureOut">
              <a:rPr lang="en-US" smtClean="0"/>
              <a:t>7/7/18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00551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AAA55C-EB90-924E-B296-696BFF250243}" type="datetimeFigureOut">
              <a:rPr lang="en-US" smtClean="0"/>
              <a:t>7/7/18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BF5DD-C1CC-3845-82D5-E8D71A5EBD97}" type="slidenum">
              <a:rPr lang="en-US" smtClean="0"/>
              <a:t>‹#›</a:t>
            </a:fld>
            <a:endParaRPr lang="en-US"/>
          </a:p>
        </p:txBody>
      </p:sp>
    </p:spTree>
    <p:extLst>
      <p:ext uri="{BB962C8B-B14F-4D97-AF65-F5344CB8AC3E}">
        <p14:creationId xmlns:p14="http://schemas.microsoft.com/office/powerpoint/2010/main" val="38844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AAA55C-EB90-924E-B296-696BFF250243}" type="datetimeFigureOut">
              <a:rPr lang="en-US" smtClean="0"/>
              <a:t>7/7/18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BF5DD-C1CC-3845-82D5-E8D71A5EBD97}" type="slidenum">
              <a:rPr lang="en-US" smtClean="0"/>
              <a:t>‹#›</a:t>
            </a:fld>
            <a:endParaRPr lang="en-US"/>
          </a:p>
        </p:txBody>
      </p:sp>
    </p:spTree>
    <p:extLst>
      <p:ext uri="{BB962C8B-B14F-4D97-AF65-F5344CB8AC3E}">
        <p14:creationId xmlns:p14="http://schemas.microsoft.com/office/powerpoint/2010/main" val="196823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AAA55C-EB90-924E-B296-696BFF250243}" type="datetimeFigureOut">
              <a:rPr lang="en-US" smtClean="0"/>
              <a:t>7/7/18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BBF5DD-C1CC-3845-82D5-E8D71A5EBD97}" type="slidenum">
              <a:rPr lang="en-US" smtClean="0"/>
              <a:t>‹#›</a:t>
            </a:fld>
            <a:endParaRPr lang="en-US"/>
          </a:p>
        </p:txBody>
      </p:sp>
    </p:spTree>
    <p:extLst>
      <p:ext uri="{BB962C8B-B14F-4D97-AF65-F5344CB8AC3E}">
        <p14:creationId xmlns:p14="http://schemas.microsoft.com/office/powerpoint/2010/main" val="62739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AA55C-EB90-924E-B296-696BFF250243}" type="datetimeFigureOut">
              <a:rPr lang="en-US" smtClean="0"/>
              <a:t>7/7/18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BBF5DD-C1CC-3845-82D5-E8D71A5EBD97}" type="slidenum">
              <a:rPr lang="en-US" smtClean="0"/>
              <a:t>‹#›</a:t>
            </a:fld>
            <a:endParaRPr lang="en-US"/>
          </a:p>
        </p:txBody>
      </p:sp>
    </p:spTree>
    <p:extLst>
      <p:ext uri="{BB962C8B-B14F-4D97-AF65-F5344CB8AC3E}">
        <p14:creationId xmlns:p14="http://schemas.microsoft.com/office/powerpoint/2010/main" val="368220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AA55C-EB90-924E-B296-696BFF250243}" type="datetimeFigureOut">
              <a:rPr lang="en-US" smtClean="0"/>
              <a:t>7/7/18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BF5DD-C1CC-3845-82D5-E8D71A5EBD97}" type="slidenum">
              <a:rPr lang="en-US" smtClean="0"/>
              <a:t>‹#›</a:t>
            </a:fld>
            <a:endParaRPr lang="en-US"/>
          </a:p>
        </p:txBody>
      </p:sp>
    </p:spTree>
    <p:extLst>
      <p:ext uri="{BB962C8B-B14F-4D97-AF65-F5344CB8AC3E}">
        <p14:creationId xmlns:p14="http://schemas.microsoft.com/office/powerpoint/2010/main" val="394491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AA55C-EB90-924E-B296-696BFF250243}" type="datetimeFigureOut">
              <a:rPr lang="en-US" smtClean="0"/>
              <a:t>7/7/18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BF5DD-C1CC-3845-82D5-E8D71A5EBD97}" type="slidenum">
              <a:rPr lang="en-US" smtClean="0"/>
              <a:t>‹#›</a:t>
            </a:fld>
            <a:endParaRPr lang="en-US"/>
          </a:p>
        </p:txBody>
      </p:sp>
    </p:spTree>
    <p:extLst>
      <p:ext uri="{BB962C8B-B14F-4D97-AF65-F5344CB8AC3E}">
        <p14:creationId xmlns:p14="http://schemas.microsoft.com/office/powerpoint/2010/main" val="9476272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2AAA55C-EB90-924E-B296-696BFF250243}" type="datetimeFigureOut">
              <a:rPr lang="en-US" smtClean="0"/>
              <a:t>7/7/18</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8CBBF5DD-C1CC-3845-82D5-E8D71A5EBD97}" type="slidenum">
              <a:rPr lang="en-US" smtClean="0"/>
              <a:t>‹#›</a:t>
            </a:fld>
            <a:endParaRPr lang="en-US"/>
          </a:p>
        </p:txBody>
      </p:sp>
    </p:spTree>
    <p:extLst>
      <p:ext uri="{BB962C8B-B14F-4D97-AF65-F5344CB8AC3E}">
        <p14:creationId xmlns:p14="http://schemas.microsoft.com/office/powerpoint/2010/main" val="35148937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5715000"/>
          </a:xfrm>
          <a:prstGeom prst="rect">
            <a:avLst/>
          </a:prstGeom>
        </p:spPr>
      </p:pic>
    </p:spTree>
    <p:extLst>
      <p:ext uri="{BB962C8B-B14F-4D97-AF65-F5344CB8AC3E}">
        <p14:creationId xmlns:p14="http://schemas.microsoft.com/office/powerpoint/2010/main" val="720541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50606" y="1114245"/>
            <a:ext cx="7463756" cy="1200329"/>
          </a:xfrm>
          <a:prstGeom prst="rect">
            <a:avLst/>
          </a:prstGeom>
          <a:noFill/>
        </p:spPr>
        <p:txBody>
          <a:bodyPr wrap="square" rtlCol="0">
            <a:spAutoFit/>
          </a:bodyPr>
          <a:lstStyle/>
          <a:p>
            <a:pPr algn="ctr"/>
            <a:r>
              <a:rPr lang="en-US" b="1" dirty="0">
                <a:latin typeface="Helvetica"/>
                <a:cs typeface="Helvetica"/>
              </a:rPr>
              <a:t>3. Marriage is the only relationship in which sexual relations are sanctioned by God to take place</a:t>
            </a:r>
            <a:r>
              <a:rPr lang="en-US" b="1" dirty="0" smtClean="0">
                <a:latin typeface="Helvetica"/>
                <a:cs typeface="Helvetica"/>
              </a:rPr>
              <a:t>.</a:t>
            </a:r>
          </a:p>
          <a:p>
            <a:pPr algn="ctr"/>
            <a:endParaRPr lang="en-US" b="1" dirty="0">
              <a:latin typeface="Helvetica"/>
              <a:cs typeface="Helvetica"/>
            </a:endParaRPr>
          </a:p>
          <a:p>
            <a:pPr algn="ctr"/>
            <a:r>
              <a:rPr lang="en-US" b="1" dirty="0" smtClean="0">
                <a:latin typeface="Helvetica"/>
                <a:cs typeface="Helvetica"/>
              </a:rPr>
              <a:t>Heb 13:4</a:t>
            </a:r>
            <a:endParaRPr lang="en-US" b="1" dirty="0">
              <a:latin typeface="Helvetica"/>
              <a:cs typeface="Helvetica"/>
            </a:endParaRPr>
          </a:p>
        </p:txBody>
      </p:sp>
    </p:spTree>
    <p:extLst>
      <p:ext uri="{BB962C8B-B14F-4D97-AF65-F5344CB8AC3E}">
        <p14:creationId xmlns:p14="http://schemas.microsoft.com/office/powerpoint/2010/main" val="403339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50606" y="646981"/>
            <a:ext cx="7463756" cy="1754327"/>
          </a:xfrm>
          <a:prstGeom prst="rect">
            <a:avLst/>
          </a:prstGeom>
          <a:noFill/>
        </p:spPr>
        <p:txBody>
          <a:bodyPr wrap="square" rtlCol="0">
            <a:spAutoFit/>
          </a:bodyPr>
          <a:lstStyle/>
          <a:p>
            <a:pPr algn="ctr"/>
            <a:r>
              <a:rPr lang="en-US" b="1" dirty="0" smtClean="0">
                <a:latin typeface="Helvetica"/>
                <a:cs typeface="Helvetica"/>
              </a:rPr>
              <a:t>Put it together: only male/female qualify for lawful, biblical marriage. Sexual relations are sanctioned only in the marriage relationship. Where does this leave all non-married people? Where does this leave those involved in same-sex practices?</a:t>
            </a:r>
          </a:p>
          <a:p>
            <a:pPr algn="ctr"/>
            <a:endParaRPr lang="en-US" b="1" dirty="0">
              <a:latin typeface="Helvetica"/>
              <a:cs typeface="Helvetica"/>
            </a:endParaRPr>
          </a:p>
          <a:p>
            <a:pPr algn="ctr"/>
            <a:r>
              <a:rPr lang="en-US" b="1" dirty="0" smtClean="0">
                <a:latin typeface="Helvetica"/>
                <a:cs typeface="Helvetica"/>
              </a:rPr>
              <a:t>Lev 18:22; 20:13; Rom 1:24-32; Jude 7; 1 Tim 1:8-11; 1 </a:t>
            </a:r>
            <a:r>
              <a:rPr lang="en-US" b="1" dirty="0" err="1" smtClean="0">
                <a:latin typeface="Helvetica"/>
                <a:cs typeface="Helvetica"/>
              </a:rPr>
              <a:t>Cor</a:t>
            </a:r>
            <a:r>
              <a:rPr lang="en-US" b="1" dirty="0" smtClean="0">
                <a:latin typeface="Helvetica"/>
                <a:cs typeface="Helvetica"/>
              </a:rPr>
              <a:t> 6:9-11</a:t>
            </a:r>
            <a:endParaRPr lang="en-US" b="1" dirty="0">
              <a:latin typeface="Helvetica"/>
              <a:cs typeface="Helvetica"/>
            </a:endParaRPr>
          </a:p>
        </p:txBody>
      </p:sp>
    </p:spTree>
    <p:extLst>
      <p:ext uri="{BB962C8B-B14F-4D97-AF65-F5344CB8AC3E}">
        <p14:creationId xmlns:p14="http://schemas.microsoft.com/office/powerpoint/2010/main" val="3352187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50606" y="1114245"/>
            <a:ext cx="7463756" cy="1477328"/>
          </a:xfrm>
          <a:prstGeom prst="rect">
            <a:avLst/>
          </a:prstGeom>
          <a:noFill/>
        </p:spPr>
        <p:txBody>
          <a:bodyPr wrap="square" rtlCol="0">
            <a:spAutoFit/>
          </a:bodyPr>
          <a:lstStyle/>
          <a:p>
            <a:pPr algn="ctr"/>
            <a:r>
              <a:rPr lang="en-US" b="1" dirty="0">
                <a:latin typeface="Helvetica"/>
                <a:cs typeface="Helvetica"/>
              </a:rPr>
              <a:t>4. Distinguish between feelings and objective reality</a:t>
            </a:r>
            <a:r>
              <a:rPr lang="en-US" b="1" dirty="0" smtClean="0">
                <a:latin typeface="Helvetica"/>
                <a:cs typeface="Helvetica"/>
              </a:rPr>
              <a:t>.</a:t>
            </a:r>
          </a:p>
          <a:p>
            <a:pPr algn="ctr"/>
            <a:endParaRPr lang="en-US" b="1" dirty="0">
              <a:latin typeface="Helvetica"/>
              <a:cs typeface="Helvetica"/>
            </a:endParaRPr>
          </a:p>
          <a:p>
            <a:pPr algn="ctr"/>
            <a:r>
              <a:rPr lang="en-US" b="1" dirty="0" smtClean="0">
                <a:latin typeface="Helvetica"/>
                <a:cs typeface="Helvetica"/>
              </a:rPr>
              <a:t>5. Distinguish between feelings and action.</a:t>
            </a:r>
          </a:p>
          <a:p>
            <a:pPr algn="ctr"/>
            <a:endParaRPr lang="en-US" b="1" dirty="0">
              <a:latin typeface="Helvetica"/>
              <a:cs typeface="Helvetica"/>
            </a:endParaRPr>
          </a:p>
          <a:p>
            <a:pPr algn="ctr"/>
            <a:r>
              <a:rPr lang="en-US" b="1" dirty="0" smtClean="0">
                <a:latin typeface="Helvetica"/>
                <a:cs typeface="Helvetica"/>
              </a:rPr>
              <a:t>2 Pet 1:6; 1 Tim 3:3 (self-control)</a:t>
            </a:r>
          </a:p>
        </p:txBody>
      </p:sp>
    </p:spTree>
    <p:extLst>
      <p:ext uri="{BB962C8B-B14F-4D97-AF65-F5344CB8AC3E}">
        <p14:creationId xmlns:p14="http://schemas.microsoft.com/office/powerpoint/2010/main" val="4039927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50606" y="1114245"/>
            <a:ext cx="7463756" cy="923330"/>
          </a:xfrm>
          <a:prstGeom prst="rect">
            <a:avLst/>
          </a:prstGeom>
          <a:noFill/>
        </p:spPr>
        <p:txBody>
          <a:bodyPr wrap="square" rtlCol="0">
            <a:spAutoFit/>
          </a:bodyPr>
          <a:lstStyle/>
          <a:p>
            <a:pPr algn="ctr"/>
            <a:r>
              <a:rPr lang="en-US" b="1" dirty="0">
                <a:latin typeface="Helvetica"/>
                <a:cs typeface="Helvetica"/>
              </a:rPr>
              <a:t>6. Is Love defined objectively or subjectively</a:t>
            </a:r>
            <a:r>
              <a:rPr lang="en-US" b="1" dirty="0" smtClean="0">
                <a:latin typeface="Helvetica"/>
                <a:cs typeface="Helvetica"/>
              </a:rPr>
              <a:t>?</a:t>
            </a:r>
          </a:p>
          <a:p>
            <a:pPr algn="ctr"/>
            <a:endParaRPr lang="en-US" b="1" dirty="0">
              <a:latin typeface="Helvetica"/>
              <a:cs typeface="Helvetica"/>
            </a:endParaRPr>
          </a:p>
          <a:p>
            <a:pPr algn="ctr"/>
            <a:r>
              <a:rPr lang="en-US" b="1" dirty="0" smtClean="0">
                <a:latin typeface="Helvetica"/>
                <a:cs typeface="Helvetica"/>
              </a:rPr>
              <a:t>Matt 5:44-45; Rom 13:8, 10</a:t>
            </a:r>
          </a:p>
        </p:txBody>
      </p:sp>
    </p:spTree>
    <p:extLst>
      <p:ext uri="{BB962C8B-B14F-4D97-AF65-F5344CB8AC3E}">
        <p14:creationId xmlns:p14="http://schemas.microsoft.com/office/powerpoint/2010/main" val="2982245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50606" y="1114245"/>
            <a:ext cx="7463756" cy="1477328"/>
          </a:xfrm>
          <a:prstGeom prst="rect">
            <a:avLst/>
          </a:prstGeom>
          <a:noFill/>
        </p:spPr>
        <p:txBody>
          <a:bodyPr wrap="square" rtlCol="0">
            <a:spAutoFit/>
          </a:bodyPr>
          <a:lstStyle/>
          <a:p>
            <a:pPr algn="ctr"/>
            <a:r>
              <a:rPr lang="en-US" b="1" dirty="0" smtClean="0">
                <a:latin typeface="Helvetica"/>
                <a:cs typeface="Helvetica"/>
              </a:rPr>
              <a:t>7. Where is true identity found? </a:t>
            </a:r>
          </a:p>
          <a:p>
            <a:pPr algn="ctr"/>
            <a:endParaRPr lang="en-US" b="1" dirty="0">
              <a:latin typeface="Helvetica"/>
              <a:cs typeface="Helvetica"/>
            </a:endParaRPr>
          </a:p>
          <a:p>
            <a:pPr algn="ctr"/>
            <a:r>
              <a:rPr lang="en-US" b="1" dirty="0" smtClean="0">
                <a:latin typeface="Helvetica"/>
                <a:cs typeface="Helvetica"/>
              </a:rPr>
              <a:t>Christians find true identity in Christ</a:t>
            </a:r>
          </a:p>
          <a:p>
            <a:pPr algn="ctr"/>
            <a:endParaRPr lang="en-US" b="1" dirty="0">
              <a:latin typeface="Helvetica"/>
              <a:cs typeface="Helvetica"/>
            </a:endParaRPr>
          </a:p>
          <a:p>
            <a:pPr algn="ctr"/>
            <a:r>
              <a:rPr lang="en-US" b="1" dirty="0" smtClean="0">
                <a:latin typeface="Helvetica"/>
                <a:cs typeface="Helvetica"/>
              </a:rPr>
              <a:t>Col 3:1-4; Gal 2:20; 2 </a:t>
            </a:r>
            <a:r>
              <a:rPr lang="en-US" b="1" dirty="0" err="1" smtClean="0">
                <a:latin typeface="Helvetica"/>
                <a:cs typeface="Helvetica"/>
              </a:rPr>
              <a:t>Cor</a:t>
            </a:r>
            <a:r>
              <a:rPr lang="en-US" b="1" dirty="0" smtClean="0">
                <a:latin typeface="Helvetica"/>
                <a:cs typeface="Helvetica"/>
              </a:rPr>
              <a:t> 5:14-15</a:t>
            </a:r>
          </a:p>
        </p:txBody>
      </p:sp>
    </p:spTree>
    <p:extLst>
      <p:ext uri="{BB962C8B-B14F-4D97-AF65-F5344CB8AC3E}">
        <p14:creationId xmlns:p14="http://schemas.microsoft.com/office/powerpoint/2010/main" val="2020140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50606" y="1114245"/>
            <a:ext cx="7463756" cy="923330"/>
          </a:xfrm>
          <a:prstGeom prst="rect">
            <a:avLst/>
          </a:prstGeom>
          <a:noFill/>
        </p:spPr>
        <p:txBody>
          <a:bodyPr wrap="square" rtlCol="0">
            <a:spAutoFit/>
          </a:bodyPr>
          <a:lstStyle/>
          <a:p>
            <a:pPr algn="ctr"/>
            <a:r>
              <a:rPr lang="en-US" b="1" dirty="0" smtClean="0">
                <a:latin typeface="Helvetica"/>
                <a:cs typeface="Helvetica"/>
              </a:rPr>
              <a:t>8. Do we “self-affirm” or “self-deny”?</a:t>
            </a:r>
          </a:p>
          <a:p>
            <a:pPr algn="ctr"/>
            <a:endParaRPr lang="en-US" b="1" dirty="0" smtClean="0">
              <a:latin typeface="Helvetica"/>
              <a:cs typeface="Helvetica"/>
            </a:endParaRPr>
          </a:p>
          <a:p>
            <a:pPr algn="ctr"/>
            <a:r>
              <a:rPr lang="en-US" b="1" dirty="0" smtClean="0">
                <a:latin typeface="Helvetica"/>
                <a:cs typeface="Helvetica"/>
              </a:rPr>
              <a:t>Luke 9:23-25</a:t>
            </a:r>
            <a:endParaRPr lang="en-US" b="1" dirty="0">
              <a:latin typeface="Helvetica"/>
              <a:cs typeface="Helvetica"/>
            </a:endParaRPr>
          </a:p>
        </p:txBody>
      </p:sp>
    </p:spTree>
    <p:extLst>
      <p:ext uri="{BB962C8B-B14F-4D97-AF65-F5344CB8AC3E}">
        <p14:creationId xmlns:p14="http://schemas.microsoft.com/office/powerpoint/2010/main" val="3796330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50606" y="1114245"/>
            <a:ext cx="7463756" cy="1200329"/>
          </a:xfrm>
          <a:prstGeom prst="rect">
            <a:avLst/>
          </a:prstGeom>
          <a:noFill/>
        </p:spPr>
        <p:txBody>
          <a:bodyPr wrap="square" rtlCol="0">
            <a:spAutoFit/>
          </a:bodyPr>
          <a:lstStyle/>
          <a:p>
            <a:pPr algn="ctr"/>
            <a:r>
              <a:rPr lang="en-US" b="1" dirty="0" smtClean="0">
                <a:latin typeface="Helvetica"/>
                <a:cs typeface="Helvetica"/>
              </a:rPr>
              <a:t>9. Example of Jesus</a:t>
            </a:r>
          </a:p>
          <a:p>
            <a:pPr algn="ctr"/>
            <a:endParaRPr lang="en-US" b="1" dirty="0">
              <a:latin typeface="Helvetica"/>
              <a:cs typeface="Helvetica"/>
            </a:endParaRPr>
          </a:p>
          <a:p>
            <a:pPr algn="ctr"/>
            <a:r>
              <a:rPr lang="en-US" b="1" dirty="0" smtClean="0">
                <a:latin typeface="Helvetica"/>
                <a:cs typeface="Helvetica"/>
              </a:rPr>
              <a:t>In self-denial, taking on human identity, and overcoming feelings of not wanting to go to the cross</a:t>
            </a:r>
            <a:endParaRPr lang="en-US" b="1" dirty="0">
              <a:latin typeface="Helvetica"/>
              <a:cs typeface="Helvetica"/>
            </a:endParaRPr>
          </a:p>
        </p:txBody>
      </p:sp>
    </p:spTree>
    <p:extLst>
      <p:ext uri="{BB962C8B-B14F-4D97-AF65-F5344CB8AC3E}">
        <p14:creationId xmlns:p14="http://schemas.microsoft.com/office/powerpoint/2010/main" val="2096431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50606" y="652580"/>
            <a:ext cx="7463756" cy="2308324"/>
          </a:xfrm>
          <a:prstGeom prst="rect">
            <a:avLst/>
          </a:prstGeom>
          <a:noFill/>
        </p:spPr>
        <p:txBody>
          <a:bodyPr wrap="square" rtlCol="0">
            <a:spAutoFit/>
          </a:bodyPr>
          <a:lstStyle/>
          <a:p>
            <a:pPr algn="ctr"/>
            <a:r>
              <a:rPr lang="en-US" b="1" dirty="0" smtClean="0">
                <a:latin typeface="Helvetica"/>
                <a:cs typeface="Helvetica"/>
              </a:rPr>
              <a:t>10. Cultivate Feelings for God</a:t>
            </a:r>
          </a:p>
          <a:p>
            <a:pPr algn="ctr"/>
            <a:endParaRPr lang="en-US" b="1" dirty="0" smtClean="0">
              <a:latin typeface="Helvetica"/>
              <a:cs typeface="Helvetica"/>
            </a:endParaRPr>
          </a:p>
          <a:p>
            <a:pPr algn="ctr"/>
            <a:r>
              <a:rPr lang="en-US" b="1" dirty="0" smtClean="0">
                <a:latin typeface="Helvetica"/>
                <a:cs typeface="Helvetica"/>
              </a:rPr>
              <a:t>Target what you think about (Phil 4:8)</a:t>
            </a:r>
          </a:p>
          <a:p>
            <a:pPr algn="ctr"/>
            <a:r>
              <a:rPr lang="en-US" b="1" dirty="0" smtClean="0">
                <a:latin typeface="Helvetica"/>
                <a:cs typeface="Helvetica"/>
              </a:rPr>
              <a:t>Deliberately set mind on things above (Col 3:2)</a:t>
            </a:r>
          </a:p>
          <a:p>
            <a:pPr algn="ctr"/>
            <a:r>
              <a:rPr lang="en-US" b="1" dirty="0" smtClean="0">
                <a:latin typeface="Helvetica"/>
                <a:cs typeface="Helvetica"/>
              </a:rPr>
              <a:t>Read Scripture regularly and with purpose (</a:t>
            </a:r>
            <a:r>
              <a:rPr lang="en-US" b="1" dirty="0" err="1" smtClean="0">
                <a:latin typeface="Helvetica"/>
                <a:cs typeface="Helvetica"/>
              </a:rPr>
              <a:t>Psa</a:t>
            </a:r>
            <a:r>
              <a:rPr lang="en-US" b="1" dirty="0" smtClean="0">
                <a:latin typeface="Helvetica"/>
                <a:cs typeface="Helvetica"/>
              </a:rPr>
              <a:t> 1)</a:t>
            </a:r>
          </a:p>
          <a:p>
            <a:pPr algn="ctr"/>
            <a:r>
              <a:rPr lang="en-US" b="1" dirty="0" smtClean="0">
                <a:latin typeface="Helvetica"/>
                <a:cs typeface="Helvetica"/>
              </a:rPr>
              <a:t>Surround yourself with those who will help (Heb 10:23-25)</a:t>
            </a:r>
          </a:p>
          <a:p>
            <a:pPr algn="ctr"/>
            <a:r>
              <a:rPr lang="en-US" b="1" dirty="0" smtClean="0">
                <a:latin typeface="Helvetica"/>
                <a:cs typeface="Helvetica"/>
              </a:rPr>
              <a:t>Seek to develop the mind of Christ (Phil 2:5)</a:t>
            </a:r>
          </a:p>
          <a:p>
            <a:pPr algn="ctr"/>
            <a:r>
              <a:rPr lang="en-US" b="1" dirty="0" smtClean="0">
                <a:latin typeface="Helvetica"/>
                <a:cs typeface="Helvetica"/>
              </a:rPr>
              <a:t>Continual prayer (Phil 4:6-7)</a:t>
            </a:r>
            <a:endParaRPr lang="en-US" b="1" dirty="0">
              <a:latin typeface="Helvetica"/>
              <a:cs typeface="Helvetica"/>
            </a:endParaRPr>
          </a:p>
        </p:txBody>
      </p:sp>
    </p:spTree>
    <p:extLst>
      <p:ext uri="{BB962C8B-B14F-4D97-AF65-F5344CB8AC3E}">
        <p14:creationId xmlns:p14="http://schemas.microsoft.com/office/powerpoint/2010/main" val="3059009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dissolv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dissolv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dissolv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dissolv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50606" y="652580"/>
            <a:ext cx="7463756" cy="1477328"/>
          </a:xfrm>
          <a:prstGeom prst="rect">
            <a:avLst/>
          </a:prstGeom>
          <a:noFill/>
        </p:spPr>
        <p:txBody>
          <a:bodyPr wrap="square" rtlCol="0">
            <a:spAutoFit/>
          </a:bodyPr>
          <a:lstStyle/>
          <a:p>
            <a:pPr algn="ctr"/>
            <a:r>
              <a:rPr lang="en-US" b="1" dirty="0" smtClean="0">
                <a:latin typeface="Helvetica"/>
                <a:cs typeface="Helvetica"/>
              </a:rPr>
              <a:t>And such were some of you. But you were washed, you were sanctified, you were justified in the name of the Lord Jesus Christ and by the Spirit of our God. (1 </a:t>
            </a:r>
            <a:r>
              <a:rPr lang="en-US" b="1" dirty="0" err="1" smtClean="0">
                <a:latin typeface="Helvetica"/>
                <a:cs typeface="Helvetica"/>
              </a:rPr>
              <a:t>Cor</a:t>
            </a:r>
            <a:r>
              <a:rPr lang="en-US" b="1" dirty="0" smtClean="0">
                <a:latin typeface="Helvetica"/>
                <a:cs typeface="Helvetica"/>
              </a:rPr>
              <a:t> 6:11)</a:t>
            </a:r>
          </a:p>
          <a:p>
            <a:pPr algn="ctr"/>
            <a:endParaRPr lang="en-US" b="1" dirty="0">
              <a:latin typeface="Helvetica"/>
              <a:cs typeface="Helvetica"/>
            </a:endParaRPr>
          </a:p>
          <a:p>
            <a:pPr algn="ctr"/>
            <a:r>
              <a:rPr lang="en-US" b="1" dirty="0" smtClean="0">
                <a:latin typeface="Helvetica"/>
                <a:cs typeface="Helvetica"/>
              </a:rPr>
              <a:t>The gospel, through Christ, can save and change us!</a:t>
            </a:r>
            <a:endParaRPr lang="en-US" b="1" dirty="0">
              <a:latin typeface="Helvetica"/>
              <a:cs typeface="Helvetica"/>
            </a:endParaRPr>
          </a:p>
        </p:txBody>
      </p:sp>
    </p:spTree>
    <p:extLst>
      <p:ext uri="{BB962C8B-B14F-4D97-AF65-F5344CB8AC3E}">
        <p14:creationId xmlns:p14="http://schemas.microsoft.com/office/powerpoint/2010/main" val="3909605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46939" y="491226"/>
            <a:ext cx="7942970" cy="2308324"/>
          </a:xfrm>
          <a:prstGeom prst="rect">
            <a:avLst/>
          </a:prstGeom>
          <a:noFill/>
        </p:spPr>
        <p:txBody>
          <a:bodyPr wrap="square" rtlCol="0">
            <a:spAutoFit/>
          </a:bodyPr>
          <a:lstStyle/>
          <a:p>
            <a:pPr algn="ctr"/>
            <a:r>
              <a:rPr lang="en-US" b="1" dirty="0" smtClean="0">
                <a:latin typeface="Helvetica"/>
                <a:cs typeface="Helvetica"/>
              </a:rPr>
              <a:t>Clear Rejection of Scripture</a:t>
            </a:r>
          </a:p>
          <a:p>
            <a:endParaRPr lang="en-US" b="1" dirty="0">
              <a:latin typeface="Helvetica"/>
              <a:cs typeface="Helvetica"/>
            </a:endParaRPr>
          </a:p>
          <a:p>
            <a:r>
              <a:rPr lang="en-US" b="1" dirty="0" smtClean="0">
                <a:latin typeface="Helvetica"/>
                <a:cs typeface="Helvetica"/>
              </a:rPr>
              <a:t>In </a:t>
            </a:r>
            <a:r>
              <a:rPr lang="en-US" b="1" dirty="0">
                <a:latin typeface="Helvetica"/>
                <a:cs typeface="Helvetica"/>
              </a:rPr>
              <a:t>an article from 2007, a well-known theological writer, Luke Timothy Johnson, coming out in acceptance of same-sex unions, admitted that such a position demands "intellectual honesty.” He also said, for himself, that he has "little patience with efforts to make Scripture say something other than what it says, through appeals to linguistic or cultural subtleties</a:t>
            </a:r>
            <a:r>
              <a:rPr lang="en-US" b="1" dirty="0" smtClean="0">
                <a:latin typeface="Helvetica"/>
                <a:cs typeface="Helvetica"/>
              </a:rPr>
              <a:t>.”</a:t>
            </a:r>
          </a:p>
        </p:txBody>
      </p:sp>
    </p:spTree>
    <p:extLst>
      <p:ext uri="{BB962C8B-B14F-4D97-AF65-F5344CB8AC3E}">
        <p14:creationId xmlns:p14="http://schemas.microsoft.com/office/powerpoint/2010/main" val="3695415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9607" y="203679"/>
            <a:ext cx="8805555" cy="3385542"/>
          </a:xfrm>
          <a:prstGeom prst="rect">
            <a:avLst/>
          </a:prstGeom>
          <a:noFill/>
        </p:spPr>
        <p:txBody>
          <a:bodyPr wrap="square" rtlCol="0">
            <a:spAutoFit/>
          </a:bodyPr>
          <a:lstStyle/>
          <a:p>
            <a:r>
              <a:rPr lang="en-US" b="1" dirty="0" smtClean="0">
                <a:latin typeface="Helvetica"/>
                <a:cs typeface="Helvetica"/>
              </a:rPr>
              <a:t>"</a:t>
            </a:r>
            <a:r>
              <a:rPr lang="en-US" b="1" dirty="0">
                <a:latin typeface="Helvetica"/>
                <a:cs typeface="Helvetica"/>
              </a:rPr>
              <a:t>I think it important to state clearly that we do, in fact, reject the straightforward commands of Scripture, and appeal instead to another authority when we declare that same-sex unions can be holy and good. And what exactly is that authority? We appeal explicitly to the weight of our own experience and the experience thousands of others have witnessed to, which tells us that to claim our own sexual orientation is in fact to accept the way in which God has created us. By so doing, we explicitly reject as well the premises of the scriptural statements condemning homosexuality—namely, that it is a vice freely chosen, a symptom of human corruption, and disobedience to God’s created order</a:t>
            </a:r>
            <a:r>
              <a:rPr lang="en-US" b="1" dirty="0" smtClean="0">
                <a:latin typeface="Helvetica"/>
                <a:cs typeface="Helvetica"/>
              </a:rPr>
              <a:t>.” </a:t>
            </a:r>
            <a:r>
              <a:rPr lang="en-US" sz="1600" b="1" dirty="0" smtClean="0">
                <a:latin typeface="Helvetica"/>
                <a:cs typeface="Helvetica"/>
              </a:rPr>
              <a:t>(</a:t>
            </a:r>
            <a:r>
              <a:rPr lang="en-US" sz="1600" b="1" i="1" dirty="0">
                <a:latin typeface="Helvetica"/>
                <a:cs typeface="Helvetica"/>
              </a:rPr>
              <a:t>Homosexuality and the Church</a:t>
            </a:r>
            <a:r>
              <a:rPr lang="en-US" sz="1600" b="1" dirty="0">
                <a:latin typeface="Helvetica"/>
                <a:cs typeface="Helvetica"/>
              </a:rPr>
              <a:t>, https://</a:t>
            </a:r>
            <a:r>
              <a:rPr lang="en-US" sz="1600" b="1" dirty="0" err="1">
                <a:latin typeface="Helvetica"/>
                <a:cs typeface="Helvetica"/>
              </a:rPr>
              <a:t>www.commonwealmagazine.org</a:t>
            </a:r>
            <a:r>
              <a:rPr lang="en-US" sz="1600" b="1" dirty="0">
                <a:latin typeface="Helvetica"/>
                <a:cs typeface="Helvetica"/>
              </a:rPr>
              <a:t>/homosexuality-church-0)</a:t>
            </a:r>
          </a:p>
          <a:p>
            <a:endParaRPr lang="en-US" b="1" dirty="0">
              <a:latin typeface="Helvetica"/>
              <a:cs typeface="Helvetica"/>
            </a:endParaRPr>
          </a:p>
        </p:txBody>
      </p:sp>
    </p:spTree>
    <p:extLst>
      <p:ext uri="{BB962C8B-B14F-4D97-AF65-F5344CB8AC3E}">
        <p14:creationId xmlns:p14="http://schemas.microsoft.com/office/powerpoint/2010/main" val="1530099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9607" y="203679"/>
            <a:ext cx="8805555" cy="2308324"/>
          </a:xfrm>
          <a:prstGeom prst="rect">
            <a:avLst/>
          </a:prstGeom>
          <a:noFill/>
        </p:spPr>
        <p:txBody>
          <a:bodyPr wrap="square" rtlCol="0">
            <a:spAutoFit/>
          </a:bodyPr>
          <a:lstStyle/>
          <a:p>
            <a:pPr algn="ctr"/>
            <a:r>
              <a:rPr lang="en-US" b="1" dirty="0" smtClean="0">
                <a:latin typeface="Helvetica"/>
                <a:cs typeface="Helvetica"/>
              </a:rPr>
              <a:t>“The Bible Doesn’t Say we Can’t” Claim</a:t>
            </a:r>
          </a:p>
          <a:p>
            <a:endParaRPr lang="en-US" b="1" i="1" dirty="0">
              <a:latin typeface="Helvetica"/>
              <a:cs typeface="Helvetica"/>
            </a:endParaRPr>
          </a:p>
          <a:p>
            <a:r>
              <a:rPr lang="en-US" b="1" i="1" dirty="0" smtClean="0">
                <a:latin typeface="Helvetica"/>
                <a:cs typeface="Helvetica"/>
              </a:rPr>
              <a:t>The </a:t>
            </a:r>
            <a:r>
              <a:rPr lang="en-US" b="1" i="1" dirty="0">
                <a:latin typeface="Helvetica"/>
                <a:cs typeface="Helvetica"/>
              </a:rPr>
              <a:t>Bible does not forbid premarital sex</a:t>
            </a:r>
            <a:r>
              <a:rPr lang="en-US" b="1" dirty="0">
                <a:latin typeface="Helvetica"/>
                <a:cs typeface="Helvetica"/>
              </a:rPr>
              <a:t>. There is no passage of the Bible that references premarital sex as a sin against God. The association between sin and premarital sex is a new Christian idea.” He then argues that the term “fornication” is mistranslated and does not forbid consensual premarital sex. As long as people are loving, it’s all good. (http://www. </a:t>
            </a:r>
            <a:r>
              <a:rPr lang="en-US" b="1" dirty="0" err="1">
                <a:latin typeface="Helvetica"/>
                <a:cs typeface="Helvetica"/>
              </a:rPr>
              <a:t>thechristianleftblog</a:t>
            </a:r>
            <a:r>
              <a:rPr lang="en-US" b="1" dirty="0">
                <a:latin typeface="Helvetica"/>
                <a:cs typeface="Helvetica"/>
              </a:rPr>
              <a:t>. org/blog-home/premarital-sex-is-it-a-sin-or-not</a:t>
            </a:r>
            <a:r>
              <a:rPr lang="en-US" b="1" dirty="0" smtClean="0">
                <a:latin typeface="Helvetica"/>
                <a:cs typeface="Helvetica"/>
              </a:rPr>
              <a:t>)</a:t>
            </a:r>
            <a:endParaRPr lang="en-US" b="1" dirty="0">
              <a:latin typeface="Helvetica"/>
              <a:cs typeface="Helvetica"/>
            </a:endParaRPr>
          </a:p>
        </p:txBody>
      </p:sp>
    </p:spTree>
    <p:extLst>
      <p:ext uri="{BB962C8B-B14F-4D97-AF65-F5344CB8AC3E}">
        <p14:creationId xmlns:p14="http://schemas.microsoft.com/office/powerpoint/2010/main" val="2785983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9607" y="203679"/>
            <a:ext cx="8805555" cy="2031325"/>
          </a:xfrm>
          <a:prstGeom prst="rect">
            <a:avLst/>
          </a:prstGeom>
          <a:noFill/>
        </p:spPr>
        <p:txBody>
          <a:bodyPr wrap="square" rtlCol="0">
            <a:spAutoFit/>
          </a:bodyPr>
          <a:lstStyle/>
          <a:p>
            <a:pPr algn="ctr"/>
            <a:endParaRPr lang="en-US" b="1" dirty="0" smtClean="0">
              <a:latin typeface="Helvetica"/>
              <a:cs typeface="Helvetica"/>
            </a:endParaRPr>
          </a:p>
          <a:p>
            <a:pPr algn="ctr"/>
            <a:endParaRPr lang="en-US" b="1" dirty="0">
              <a:latin typeface="Helvetica"/>
              <a:cs typeface="Helvetica"/>
            </a:endParaRPr>
          </a:p>
          <a:p>
            <a:pPr algn="ctr"/>
            <a:endParaRPr lang="en-US" b="1" dirty="0" smtClean="0">
              <a:latin typeface="Helvetica"/>
              <a:cs typeface="Helvetica"/>
            </a:endParaRPr>
          </a:p>
          <a:p>
            <a:pPr algn="ctr"/>
            <a:r>
              <a:rPr lang="en-US" b="1" dirty="0" smtClean="0">
                <a:latin typeface="Helvetica"/>
                <a:cs typeface="Helvetica"/>
              </a:rPr>
              <a:t>Terms are redefined</a:t>
            </a:r>
          </a:p>
          <a:p>
            <a:pPr algn="ctr"/>
            <a:endParaRPr lang="en-US" b="1" dirty="0" smtClean="0">
              <a:latin typeface="Helvetica"/>
              <a:cs typeface="Helvetica"/>
            </a:endParaRPr>
          </a:p>
          <a:p>
            <a:pPr algn="ctr"/>
            <a:r>
              <a:rPr lang="en-US" b="1" dirty="0" smtClean="0">
                <a:latin typeface="Helvetica"/>
                <a:cs typeface="Helvetica"/>
              </a:rPr>
              <a:t>Fornication, marriage, love, homosexual practice, etc.</a:t>
            </a:r>
            <a:endParaRPr lang="en-US" b="1" dirty="0">
              <a:latin typeface="Helvetica"/>
              <a:cs typeface="Helvetica"/>
            </a:endParaRPr>
          </a:p>
          <a:p>
            <a:pPr algn="ctr"/>
            <a:endParaRPr lang="en-US" b="1" dirty="0">
              <a:latin typeface="Helvetica"/>
              <a:cs typeface="Helvetica"/>
            </a:endParaRPr>
          </a:p>
        </p:txBody>
      </p:sp>
    </p:spTree>
    <p:extLst>
      <p:ext uri="{BB962C8B-B14F-4D97-AF65-F5344CB8AC3E}">
        <p14:creationId xmlns:p14="http://schemas.microsoft.com/office/powerpoint/2010/main" val="3928168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9607" y="203679"/>
            <a:ext cx="8805555" cy="2308324"/>
          </a:xfrm>
          <a:prstGeom prst="rect">
            <a:avLst/>
          </a:prstGeom>
          <a:noFill/>
        </p:spPr>
        <p:txBody>
          <a:bodyPr wrap="square" rtlCol="0">
            <a:spAutoFit/>
          </a:bodyPr>
          <a:lstStyle/>
          <a:p>
            <a:pPr algn="ctr"/>
            <a:endParaRPr lang="en-US" b="1" dirty="0" smtClean="0">
              <a:latin typeface="Helvetica"/>
              <a:cs typeface="Helvetica"/>
            </a:endParaRPr>
          </a:p>
          <a:p>
            <a:pPr algn="ctr"/>
            <a:endParaRPr lang="en-US" b="1" dirty="0">
              <a:latin typeface="Helvetica"/>
              <a:cs typeface="Helvetica"/>
            </a:endParaRPr>
          </a:p>
          <a:p>
            <a:pPr algn="ctr"/>
            <a:r>
              <a:rPr lang="en-US" b="1" dirty="0" smtClean="0">
                <a:latin typeface="Helvetica"/>
                <a:cs typeface="Helvetica"/>
              </a:rPr>
              <a:t>From Heaven or Men (Matt 21:23-27)</a:t>
            </a:r>
          </a:p>
          <a:p>
            <a:pPr algn="ctr"/>
            <a:endParaRPr lang="en-US" b="1" dirty="0">
              <a:latin typeface="Helvetica"/>
              <a:cs typeface="Helvetica"/>
            </a:endParaRPr>
          </a:p>
          <a:p>
            <a:pPr algn="ctr"/>
            <a:r>
              <a:rPr lang="en-US" b="1" dirty="0" smtClean="0">
                <a:latin typeface="Helvetica"/>
                <a:cs typeface="Helvetica"/>
              </a:rPr>
              <a:t>Same struggle as always: do we accept the authority of Scripture as coming from God or do we make our own experiences and feelings the standard? </a:t>
            </a:r>
          </a:p>
          <a:p>
            <a:pPr algn="ctr"/>
            <a:endParaRPr lang="en-US" b="1" dirty="0">
              <a:latin typeface="Helvetica"/>
              <a:cs typeface="Helvetica"/>
            </a:endParaRPr>
          </a:p>
          <a:p>
            <a:pPr algn="ctr"/>
            <a:r>
              <a:rPr lang="en-US" b="1" dirty="0" smtClean="0">
                <a:latin typeface="Helvetica"/>
                <a:cs typeface="Helvetica"/>
              </a:rPr>
              <a:t>Where does the Lordship of Jesus fit in? </a:t>
            </a:r>
            <a:endParaRPr lang="en-US" b="1" dirty="0">
              <a:latin typeface="Helvetica"/>
              <a:cs typeface="Helvetica"/>
            </a:endParaRPr>
          </a:p>
        </p:txBody>
      </p:sp>
    </p:spTree>
    <p:extLst>
      <p:ext uri="{BB962C8B-B14F-4D97-AF65-F5344CB8AC3E}">
        <p14:creationId xmlns:p14="http://schemas.microsoft.com/office/powerpoint/2010/main" val="416506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832994" y="203679"/>
            <a:ext cx="5786507" cy="2862323"/>
          </a:xfrm>
          <a:prstGeom prst="rect">
            <a:avLst/>
          </a:prstGeom>
          <a:noFill/>
        </p:spPr>
        <p:txBody>
          <a:bodyPr wrap="square" rtlCol="0">
            <a:spAutoFit/>
          </a:bodyPr>
          <a:lstStyle/>
          <a:p>
            <a:pPr algn="ctr"/>
            <a:endParaRPr lang="en-US" b="1" dirty="0" smtClean="0">
              <a:latin typeface="Helvetica"/>
              <a:cs typeface="Helvetica"/>
            </a:endParaRPr>
          </a:p>
          <a:p>
            <a:r>
              <a:rPr lang="en-US" b="1" dirty="0" smtClean="0">
                <a:latin typeface="Helvetica"/>
                <a:cs typeface="Helvetica"/>
              </a:rPr>
              <a:t>A. Not about politics</a:t>
            </a:r>
          </a:p>
          <a:p>
            <a:endParaRPr lang="en-US" b="1" dirty="0">
              <a:latin typeface="Helvetica"/>
              <a:cs typeface="Helvetica"/>
            </a:endParaRPr>
          </a:p>
          <a:p>
            <a:r>
              <a:rPr lang="en-US" b="1" dirty="0">
                <a:latin typeface="Helvetica"/>
                <a:cs typeface="Helvetica"/>
              </a:rPr>
              <a:t>B</a:t>
            </a:r>
            <a:r>
              <a:rPr lang="en-US" b="1" dirty="0" smtClean="0">
                <a:latin typeface="Helvetica"/>
                <a:cs typeface="Helvetica"/>
              </a:rPr>
              <a:t>. Issues like homosexual practice and immorality actually make sense within the Biblical Worldview because of 1) a standard, and 2) free will</a:t>
            </a:r>
          </a:p>
          <a:p>
            <a:endParaRPr lang="en-US" b="1" dirty="0">
              <a:latin typeface="Helvetica"/>
              <a:cs typeface="Helvetica"/>
            </a:endParaRPr>
          </a:p>
          <a:p>
            <a:r>
              <a:rPr lang="en-US" b="1" dirty="0">
                <a:latin typeface="Helvetica"/>
                <a:cs typeface="Helvetica"/>
              </a:rPr>
              <a:t>C</a:t>
            </a:r>
            <a:r>
              <a:rPr lang="en-US" b="1" dirty="0" smtClean="0">
                <a:latin typeface="Helvetica"/>
                <a:cs typeface="Helvetica"/>
              </a:rPr>
              <a:t>. Compassion</a:t>
            </a:r>
          </a:p>
          <a:p>
            <a:endParaRPr lang="en-US" b="1" dirty="0">
              <a:latin typeface="Helvetica"/>
              <a:cs typeface="Helvetica"/>
            </a:endParaRPr>
          </a:p>
          <a:p>
            <a:r>
              <a:rPr lang="en-US" b="1" dirty="0">
                <a:latin typeface="Helvetica"/>
                <a:cs typeface="Helvetica"/>
              </a:rPr>
              <a:t>D</a:t>
            </a:r>
            <a:r>
              <a:rPr lang="en-US" b="1" dirty="0" smtClean="0">
                <a:latin typeface="Helvetica"/>
                <a:cs typeface="Helvetica"/>
              </a:rPr>
              <a:t>. Understand Moral Foundations</a:t>
            </a:r>
            <a:endParaRPr lang="en-US" b="1" dirty="0">
              <a:latin typeface="Helvetica"/>
              <a:cs typeface="Helvetica"/>
            </a:endParaRPr>
          </a:p>
        </p:txBody>
      </p:sp>
    </p:spTree>
    <p:extLst>
      <p:ext uri="{BB962C8B-B14F-4D97-AF65-F5344CB8AC3E}">
        <p14:creationId xmlns:p14="http://schemas.microsoft.com/office/powerpoint/2010/main" val="4186490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dissolv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dissolv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dissolv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497542" y="1114245"/>
            <a:ext cx="6145919" cy="1200329"/>
          </a:xfrm>
          <a:prstGeom prst="rect">
            <a:avLst/>
          </a:prstGeom>
          <a:noFill/>
        </p:spPr>
        <p:txBody>
          <a:bodyPr wrap="square" rtlCol="0">
            <a:spAutoFit/>
          </a:bodyPr>
          <a:lstStyle/>
          <a:p>
            <a:pPr marL="342900" indent="-342900" algn="ctr">
              <a:buAutoNum type="arabicPeriod"/>
            </a:pPr>
            <a:r>
              <a:rPr lang="en-US" b="1" dirty="0" smtClean="0">
                <a:latin typeface="Helvetica"/>
                <a:cs typeface="Helvetica"/>
              </a:rPr>
              <a:t>The </a:t>
            </a:r>
            <a:r>
              <a:rPr lang="en-US" b="1" dirty="0">
                <a:latin typeface="Helvetica"/>
                <a:cs typeface="Helvetica"/>
              </a:rPr>
              <a:t>foundation of the male/female sexual ethic is rooted in creation.</a:t>
            </a:r>
            <a:r>
              <a:rPr lang="en-US" dirty="0">
                <a:latin typeface="Helvetica"/>
                <a:cs typeface="Helvetica"/>
              </a:rPr>
              <a:t> </a:t>
            </a:r>
            <a:endParaRPr lang="en-US" dirty="0" smtClean="0">
              <a:latin typeface="Helvetica"/>
              <a:cs typeface="Helvetica"/>
            </a:endParaRPr>
          </a:p>
          <a:p>
            <a:pPr marL="342900" indent="-342900" algn="ctr">
              <a:buAutoNum type="arabicPeriod"/>
            </a:pPr>
            <a:endParaRPr lang="en-US" b="1" dirty="0">
              <a:latin typeface="Helvetica"/>
              <a:cs typeface="Helvetica"/>
            </a:endParaRPr>
          </a:p>
          <a:p>
            <a:pPr algn="ctr"/>
            <a:r>
              <a:rPr lang="en-US" b="1" dirty="0" smtClean="0">
                <a:latin typeface="Helvetica"/>
                <a:cs typeface="Helvetica"/>
              </a:rPr>
              <a:t>Gen 1:26-28; 2:21-24; Matt 19:4-6</a:t>
            </a:r>
            <a:endParaRPr lang="en-US" b="1" dirty="0">
              <a:latin typeface="Helvetica"/>
              <a:cs typeface="Helvetica"/>
            </a:endParaRPr>
          </a:p>
        </p:txBody>
      </p:sp>
    </p:spTree>
    <p:extLst>
      <p:ext uri="{BB962C8B-B14F-4D97-AF65-F5344CB8AC3E}">
        <p14:creationId xmlns:p14="http://schemas.microsoft.com/office/powerpoint/2010/main" val="3330053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 and sexu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p:spPr>
      </p:pic>
      <p:sp>
        <p:nvSpPr>
          <p:cNvPr id="5" name="Rectangle 4"/>
          <p:cNvSpPr/>
          <p:nvPr/>
        </p:nvSpPr>
        <p:spPr>
          <a:xfrm>
            <a:off x="0" y="0"/>
            <a:ext cx="9144000" cy="3473824"/>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50606" y="1114245"/>
            <a:ext cx="7463756" cy="1200329"/>
          </a:xfrm>
          <a:prstGeom prst="rect">
            <a:avLst/>
          </a:prstGeom>
          <a:noFill/>
        </p:spPr>
        <p:txBody>
          <a:bodyPr wrap="square" rtlCol="0">
            <a:spAutoFit/>
          </a:bodyPr>
          <a:lstStyle/>
          <a:p>
            <a:pPr algn="ctr"/>
            <a:r>
              <a:rPr lang="en-US" b="1" dirty="0">
                <a:latin typeface="Helvetica"/>
                <a:cs typeface="Helvetica"/>
              </a:rPr>
              <a:t>2. The male/female relationship within marriage mirrors God's relationship with His people</a:t>
            </a:r>
            <a:r>
              <a:rPr lang="en-US" b="1" dirty="0" smtClean="0">
                <a:latin typeface="Helvetica"/>
                <a:cs typeface="Helvetica"/>
              </a:rPr>
              <a:t>.</a:t>
            </a:r>
          </a:p>
          <a:p>
            <a:pPr algn="ctr"/>
            <a:endParaRPr lang="en-US" b="1" dirty="0">
              <a:latin typeface="Helvetica"/>
              <a:cs typeface="Helvetica"/>
            </a:endParaRPr>
          </a:p>
          <a:p>
            <a:pPr algn="ctr"/>
            <a:r>
              <a:rPr lang="en-US" b="1" dirty="0" smtClean="0">
                <a:latin typeface="Helvetica"/>
                <a:cs typeface="Helvetica"/>
              </a:rPr>
              <a:t>Gen 2:24-26; Rom 7; </a:t>
            </a:r>
            <a:r>
              <a:rPr lang="en-US" b="1" dirty="0" err="1" smtClean="0">
                <a:latin typeface="Helvetica"/>
                <a:cs typeface="Helvetica"/>
              </a:rPr>
              <a:t>Eph</a:t>
            </a:r>
            <a:r>
              <a:rPr lang="en-US" b="1" dirty="0" smtClean="0">
                <a:latin typeface="Helvetica"/>
                <a:cs typeface="Helvetica"/>
              </a:rPr>
              <a:t> 5:22-33 </a:t>
            </a:r>
            <a:endParaRPr lang="en-US" b="1" dirty="0">
              <a:latin typeface="Helvetica"/>
              <a:cs typeface="Helvetica"/>
            </a:endParaRPr>
          </a:p>
        </p:txBody>
      </p:sp>
    </p:spTree>
    <p:extLst>
      <p:ext uri="{BB962C8B-B14F-4D97-AF65-F5344CB8AC3E}">
        <p14:creationId xmlns:p14="http://schemas.microsoft.com/office/powerpoint/2010/main" val="3699171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544</TotalTime>
  <Words>878</Words>
  <Application>Microsoft Macintosh PowerPoint</Application>
  <PresentationFormat>On-screen Show (16:10)</PresentationFormat>
  <Paragraphs>70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Doy Moyer</dc:creator>
  <cp:lastModifiedBy>Doy Moyer</cp:lastModifiedBy>
  <cp:revision>9</cp:revision>
  <dcterms:created xsi:type="dcterms:W3CDTF">2018-07-07T17:33:28Z</dcterms:created>
  <dcterms:modified xsi:type="dcterms:W3CDTF">2018-07-08T02:38:07Z</dcterms:modified>
</cp:coreProperties>
</file>